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Quicksand" panose="020B0600000101010101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NMAPMJnb8x9jLPb745vSYksw9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BE ICH" initials="LI" lastIdx="1" clrIdx="0">
    <p:extLst>
      <p:ext uri="{19B8F6BF-5375-455C-9EA6-DF929625EA0E}">
        <p15:presenceInfo xmlns:p15="http://schemas.microsoft.com/office/powerpoint/2012/main" userId="0ead829c20be5d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6D69"/>
    <a:srgbClr val="42A49F"/>
    <a:srgbClr val="82C083"/>
    <a:srgbClr val="428244"/>
    <a:srgbClr val="9BCD9C"/>
    <a:srgbClr val="ABD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D59694-8526-4A2B-9FAF-D8984514F6C8}">
  <a:tblStyle styleId="{ADD59694-8526-4A2B-9FAF-D8984514F6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97" autoAdjust="0"/>
  </p:normalViewPr>
  <p:slideViewPr>
    <p:cSldViewPr snapToGrid="0">
      <p:cViewPr varScale="1">
        <p:scale>
          <a:sx n="92" d="100"/>
          <a:sy n="92" d="100"/>
        </p:scale>
        <p:origin x="118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7e0d4bd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ac7e0d4bdf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ce4bb816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ce4bb816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c7e0d4bdf_2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0" name="Google Shape;150;gac7e0d4bdf_2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7e0d4bdf_2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7" name="Google Shape;157;gac7e0d4bdf_2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c7e0d4bdf_2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ac7e0d4bdf_2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7e0d4bdf_2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ac7e0d4bdf_2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c7e0d4bdf_2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ac7e0d4bdf_2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7e0d4bdf_2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ac7e0d4bdf_2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c7e0d4bdf_2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ac7e0d4bdf_2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e4bb81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e4bb81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c7e0d4bdf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ac7e0d4bdf_2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c7e0d4bdf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ac7e0d4bdf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c7e0d4bdf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ac7e0d4bdf_2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c7e0d4bdf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ac7e0d4bdf_2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7e0d4bdf_2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ac7e0d4bdf_2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7e0d4bdf_2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ac7e0d4bdf_2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e4bb816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ce4bb816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c7e0d4bdf_2_80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gac7e0d4bdf_2_80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gac7e0d4bdf_2_80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c7e0d4bdf_2_133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4" name="Google Shape;64;gac7e0d4bdf_2_13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5" name="Google Shape;65;gac7e0d4bdf_2_133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gac7e0d4bdf_2_133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c7e0d4bdf_2_10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" name="Google Shape;15;gac7e0d4bdf_2_108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6" name="Google Shape;16;gac7e0d4bdf_2_10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7" name="Google Shape;17;gac7e0d4bdf_2_10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gac7e0d4bdf_2_10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ac7e0d4bdf_2_108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ac7e0d4bdf_2_1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ac7e0d4bdf_2_12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3" name="Google Shape;23;gac7e0d4bdf_2_12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gac7e0d4bdf_2_12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gac7e0d4bdf_2_102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gac7e0d4bdf_2_102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ac7e0d4bdf_2_102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sz="2800" i="1">
                <a:solidFill>
                  <a:srgbClr val="39C0BA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sz="2800" i="1">
                <a:solidFill>
                  <a:srgbClr val="39C0BA"/>
                </a:solidFill>
              </a:defRPr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gac7e0d4bdf_2_102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" sz="4800" b="1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 i="0" u="none" strike="noStrike" cap="none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" name="Google Shape;30;gac7e0d4bdf_2_102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ac7e0d4bdf_2_92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3" name="Google Shape;33;gac7e0d4bdf_2_92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gac7e0d4bdf_2_92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c7e0d4bdf_2_8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ac7e0d4bdf_2_84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gac7e0d4bdf_2_84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gac7e0d4bdf_2_8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0" name="Google Shape;40;gac7e0d4bdf_2_84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gac7e0d4bdf_2_84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ac7e0d4bdf_2_84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ac7e0d4bdf_2_96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gac7e0d4bdf_2_96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ac7e0d4bdf_2_9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7" name="Google Shape;47;gac7e0d4bdf_2_96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gac7e0d4bdf_2_96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ac7e0d4bdf_2_1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1" name="Google Shape;51;gac7e0d4bdf_2_11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gac7e0d4bdf_2_115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c7e0d4bdf_2_1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ac7e0d4bdf_2_119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gac7e0d4bdf_2_119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gac7e0d4bdf_2_119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gac7e0d4bdf_2_11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9" name="Google Shape;59;gac7e0d4bdf_2_11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gac7e0d4bdf_2_119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ac7e0d4bdf_2_119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c7e0d4bdf_2_7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gac7e0d4bdf_2_76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gac7e0d4bdf_2_76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Datai%20f&#252;r%20die%20%20erste%20P&#228;sentation/&#54620;&#49885;%20&#53076;&#46300;.jpg" TargetMode="External"/><Relationship Id="rId3" Type="http://schemas.openxmlformats.org/officeDocument/2006/relationships/image" Target="../media/image23.png"/><Relationship Id="rId7" Type="http://schemas.openxmlformats.org/officeDocument/2006/relationships/hyperlink" Target="Datai%20f&#252;r%20die%20%20erste%20P&#228;sentation/google%20&#46300;&#46972;&#51060;&#48652;%20&#50672;&#46041;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Datai%20f&#252;r%20die%20%20erste%20P&#228;sentation/json%20&#54805;&#49885;%20&#50696;&#49884;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7KUIFo4B2dMsupj62TxOA0PiafvJuwuEcGFL0XJ-Jo/edit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lab.research.google.com/drive/1-OuAccFyjr7xxZB7AlYXcdZPqkKEjNZD#scrollTo=uKgMMzHio0p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JLqGbWgSiDIrIYgB9JfyCFj60GS8RlmzSk1al0IC1Q/edit#gid=164942453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ac7e0d4bdf_2_71"/>
          <p:cNvPicPr preferRelativeResize="0"/>
          <p:nvPr/>
        </p:nvPicPr>
        <p:blipFill rotWithShape="1">
          <a:blip r:embed="rId3">
            <a:alphaModFix/>
          </a:blip>
          <a:srcRect t="3470" b="3462"/>
          <a:stretch/>
        </p:blipFill>
        <p:spPr>
          <a:xfrm>
            <a:off x="1791875" y="0"/>
            <a:ext cx="552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ac7e0d4bdf_2_71"/>
          <p:cNvSpPr txBox="1">
            <a:spLocks noGrp="1"/>
          </p:cNvSpPr>
          <p:nvPr>
            <p:ph type="sldNum" idx="4294967295"/>
          </p:nvPr>
        </p:nvSpPr>
        <p:spPr>
          <a:xfrm>
            <a:off x="8488132" y="4774756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ce4bb8160_0_3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ace4bb8160_0_36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gace4bb816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c7e0d4bdf_2_91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153" name="Google Shape;153;gac7e0d4bdf_2_913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 dirty="0">
                <a:latin typeface="Arial"/>
                <a:ea typeface="Arial"/>
                <a:cs typeface="Arial"/>
                <a:sym typeface="Arial"/>
              </a:rPr>
              <a:t>5.사용자 흐름도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MH_SubTitle_1">
            <a:extLst>
              <a:ext uri="{FF2B5EF4-FFF2-40B4-BE49-F238E27FC236}">
                <a16:creationId xmlns:a16="http://schemas.microsoft.com/office/drawing/2014/main" id="{2598A776-33E0-4B31-AE8F-585FCDC1B1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60332" y="2520534"/>
            <a:ext cx="2814637" cy="1860550"/>
          </a:xfrm>
          <a:prstGeom prst="rect">
            <a:avLst/>
          </a:prstGeom>
          <a:solidFill>
            <a:srgbClr val="82C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72000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dirty="0">
                <a:solidFill>
                  <a:srgbClr val="FFFFFF"/>
                </a:solidFill>
                <a:latin typeface="+mj-lt"/>
              </a:rPr>
              <a:t>5</a:t>
            </a:r>
            <a:r>
              <a:rPr lang="ko-KR" altLang="en-US" sz="2500" dirty="0">
                <a:solidFill>
                  <a:srgbClr val="FFFFFF"/>
                </a:solidFill>
                <a:latin typeface="+mj-lt"/>
              </a:rPr>
              <a:t>가지</a:t>
            </a:r>
            <a:endParaRPr lang="en-US" altLang="ko-KR" sz="25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500" dirty="0">
                <a:solidFill>
                  <a:srgbClr val="FFFFFF"/>
                </a:solidFill>
                <a:latin typeface="+mj-lt"/>
              </a:rPr>
              <a:t>메뉴 추천</a:t>
            </a:r>
            <a:endParaRPr lang="zh-CN" altLang="en-US" sz="25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MH_Other_1">
            <a:extLst>
              <a:ext uri="{FF2B5EF4-FFF2-40B4-BE49-F238E27FC236}">
                <a16:creationId xmlns:a16="http://schemas.microsoft.com/office/drawing/2014/main" id="{C604E154-8E65-4438-8CB4-892B3E02AC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12982" y="3731798"/>
            <a:ext cx="661987" cy="649287"/>
          </a:xfrm>
          <a:custGeom>
            <a:avLst/>
            <a:gdLst>
              <a:gd name="connsiteX0" fmla="*/ 0 w 390525"/>
              <a:gd name="connsiteY0" fmla="*/ 0 h 400050"/>
              <a:gd name="connsiteX1" fmla="*/ 390525 w 390525"/>
              <a:gd name="connsiteY1" fmla="*/ 0 h 400050"/>
              <a:gd name="connsiteX2" fmla="*/ 390525 w 390525"/>
              <a:gd name="connsiteY2" fmla="*/ 400050 h 400050"/>
              <a:gd name="connsiteX3" fmla="*/ 0 w 390525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" h="400050">
                <a:moveTo>
                  <a:pt x="0" y="0"/>
                </a:moveTo>
                <a:lnTo>
                  <a:pt x="390525" y="0"/>
                </a:lnTo>
                <a:lnTo>
                  <a:pt x="390525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6" name="MH_SubTitle_2">
            <a:extLst>
              <a:ext uri="{FF2B5EF4-FFF2-40B4-BE49-F238E27FC236}">
                <a16:creationId xmlns:a16="http://schemas.microsoft.com/office/drawing/2014/main" id="{4F75BF6C-95AF-4C5B-AF52-7B34D1E1D9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12982" y="1879185"/>
            <a:ext cx="2814637" cy="1858963"/>
          </a:xfrm>
          <a:prstGeom prst="rect">
            <a:avLst/>
          </a:prstGeom>
          <a:solidFill>
            <a:srgbClr val="42A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720000" anchor="ctr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dirty="0">
                <a:solidFill>
                  <a:srgbClr val="FFFFFF"/>
                </a:solidFill>
                <a:latin typeface="+mj-lt"/>
              </a:rPr>
              <a:t>Slack      </a:t>
            </a:r>
            <a:r>
              <a:rPr lang="ko-KR" altLang="en-US" sz="2500" dirty="0">
                <a:solidFill>
                  <a:srgbClr val="FFFFFF"/>
                </a:solidFill>
                <a:latin typeface="+mj-lt"/>
              </a:rPr>
              <a:t>에서</a:t>
            </a:r>
            <a:br>
              <a:rPr lang="en-US" altLang="ko-KR" sz="2500" dirty="0">
                <a:solidFill>
                  <a:srgbClr val="FFFFFF"/>
                </a:solidFill>
                <a:latin typeface="+mj-lt"/>
              </a:rPr>
            </a:br>
            <a:r>
              <a:rPr lang="ko-KR" altLang="en-US" sz="2500" dirty="0">
                <a:solidFill>
                  <a:srgbClr val="FFFFFF"/>
                </a:solidFill>
                <a:latin typeface="+mj-lt"/>
              </a:rPr>
              <a:t>메시지 확인 </a:t>
            </a:r>
            <a:br>
              <a:rPr lang="en-US" altLang="ko-KR" sz="2500" dirty="0">
                <a:solidFill>
                  <a:srgbClr val="FFFFFF"/>
                </a:solidFill>
                <a:latin typeface="+mj-lt"/>
              </a:rPr>
            </a:br>
            <a:r>
              <a:rPr lang="ko-KR" altLang="en-US" sz="2500" dirty="0">
                <a:solidFill>
                  <a:srgbClr val="FFFFFF"/>
                </a:solidFill>
                <a:latin typeface="+mj-lt"/>
              </a:rPr>
              <a:t>식당 선택</a:t>
            </a:r>
            <a:endParaRPr lang="zh-CN" altLang="en-US" sz="25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MH_Other_2">
            <a:extLst>
              <a:ext uri="{FF2B5EF4-FFF2-40B4-BE49-F238E27FC236}">
                <a16:creationId xmlns:a16="http://schemas.microsoft.com/office/drawing/2014/main" id="{62C7AD70-2C8A-4112-B9A2-0CE17A28807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65632" y="3088859"/>
            <a:ext cx="661987" cy="649288"/>
          </a:xfrm>
          <a:custGeom>
            <a:avLst/>
            <a:gdLst>
              <a:gd name="connsiteX0" fmla="*/ 0 w 390525"/>
              <a:gd name="connsiteY0" fmla="*/ 0 h 400050"/>
              <a:gd name="connsiteX1" fmla="*/ 390525 w 390525"/>
              <a:gd name="connsiteY1" fmla="*/ 0 h 400050"/>
              <a:gd name="connsiteX2" fmla="*/ 390525 w 390525"/>
              <a:gd name="connsiteY2" fmla="*/ 400050 h 400050"/>
              <a:gd name="connsiteX3" fmla="*/ 0 w 390525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" h="400050">
                <a:moveTo>
                  <a:pt x="0" y="0"/>
                </a:moveTo>
                <a:lnTo>
                  <a:pt x="390525" y="0"/>
                </a:lnTo>
                <a:lnTo>
                  <a:pt x="390525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8" name="MH_SubTitle_3">
            <a:extLst>
              <a:ext uri="{FF2B5EF4-FFF2-40B4-BE49-F238E27FC236}">
                <a16:creationId xmlns:a16="http://schemas.microsoft.com/office/drawing/2014/main" id="{B3B7AD17-3731-4863-978D-FF6C0B29D7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65632" y="1236247"/>
            <a:ext cx="3057525" cy="1860550"/>
          </a:xfrm>
          <a:prstGeom prst="homePlate">
            <a:avLst>
              <a:gd name="adj" fmla="val 31867"/>
            </a:avLst>
          </a:prstGeom>
          <a:solidFill>
            <a:srgbClr val="216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72000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dirty="0">
                <a:solidFill>
                  <a:srgbClr val="FFFFFF"/>
                </a:solidFill>
              </a:rPr>
              <a:t>네이버 </a:t>
            </a:r>
            <a:r>
              <a:rPr lang="ko-KR" altLang="en-US" sz="2500" dirty="0" err="1">
                <a:solidFill>
                  <a:srgbClr val="FFFFFF"/>
                </a:solidFill>
              </a:rPr>
              <a:t>플레이스</a:t>
            </a:r>
            <a:endParaRPr lang="zh-CN" altLang="en-US" sz="2500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050A04-BF56-4265-B2AB-262029A8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925" y="1713257"/>
            <a:ext cx="438932" cy="4353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6477D6-4827-47C5-AD77-9D330C90B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415" y="2108146"/>
            <a:ext cx="463604" cy="463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1143000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ko-KR" sz="1600" b="1">
                <a:latin typeface="Arial"/>
                <a:ea typeface="Arial"/>
                <a:cs typeface="Arial"/>
                <a:sym typeface="Arial"/>
              </a:rPr>
              <a:t>5.개발 도구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735" y="1313700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3300" y="1313691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7019" y="1313688"/>
            <a:ext cx="1296161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0551" y="2743418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3464" y="2743421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09584" y="1313700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89925" y="2743414"/>
            <a:ext cx="1296162" cy="129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37014" y="2743413"/>
            <a:ext cx="1296162" cy="129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7e0d4bdf_2_10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160" name="Google Shape;160;gac7e0d4bdf_2_1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2550" y="0"/>
            <a:ext cx="63514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ac7e0d4bdf_2_1011"/>
          <p:cNvSpPr/>
          <p:nvPr/>
        </p:nvSpPr>
        <p:spPr>
          <a:xfrm>
            <a:off x="2324475" y="123450"/>
            <a:ext cx="4774500" cy="4896600"/>
          </a:xfrm>
          <a:prstGeom prst="rect">
            <a:avLst/>
          </a:prstGeom>
          <a:noFill/>
          <a:ln w="9525" cap="flat" cmpd="sng">
            <a:solidFill>
              <a:srgbClr val="BFBFBF">
                <a:alpha val="8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ac7e0d4bdf_2_1011"/>
          <p:cNvSpPr/>
          <p:nvPr/>
        </p:nvSpPr>
        <p:spPr>
          <a:xfrm>
            <a:off x="7186660" y="123453"/>
            <a:ext cx="1584300" cy="4896600"/>
          </a:xfrm>
          <a:prstGeom prst="rect">
            <a:avLst/>
          </a:prstGeom>
          <a:noFill/>
          <a:ln w="9525" cap="flat" cmpd="sng">
            <a:solidFill>
              <a:srgbClr val="D8D8D8">
                <a:alpha val="8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ac7e0d4bdf_2_1011"/>
          <p:cNvSpPr/>
          <p:nvPr/>
        </p:nvSpPr>
        <p:spPr>
          <a:xfrm>
            <a:off x="6437075" y="4704700"/>
            <a:ext cx="661800" cy="315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ac7e0d4bdf_2_1011"/>
          <p:cNvSpPr/>
          <p:nvPr/>
        </p:nvSpPr>
        <p:spPr>
          <a:xfrm>
            <a:off x="8109150" y="4704700"/>
            <a:ext cx="661800" cy="315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후처리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ac7e0d4bdf_2_1011"/>
          <p:cNvSpPr txBox="1">
            <a:spLocks noGrp="1"/>
          </p:cNvSpPr>
          <p:nvPr>
            <p:ph type="sldNum" idx="12"/>
          </p:nvPr>
        </p:nvSpPr>
        <p:spPr>
          <a:xfrm>
            <a:off x="859530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166" name="Google Shape;166;gac7e0d4bdf_2_1011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5.흐름도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DF17A-BF56-4B1A-B4CD-29F107E3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50" y="1413175"/>
            <a:ext cx="2211824" cy="1158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8818AB-8FEE-42DB-93DC-7641D2F2E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89" y="1188384"/>
            <a:ext cx="2474352" cy="1205684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61024-4E16-4C61-83D5-C54599724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087" y="1816250"/>
            <a:ext cx="295275" cy="352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A5E25C-6FCE-4E3D-88D3-E71450004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705" y="1790296"/>
            <a:ext cx="295275" cy="35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24B41-CD83-4568-A54A-891583B935D6}"/>
              </a:ext>
            </a:extLst>
          </p:cNvPr>
          <p:cNvSpPr txBox="1"/>
          <p:nvPr/>
        </p:nvSpPr>
        <p:spPr>
          <a:xfrm>
            <a:off x="8702854" y="1065273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  <a:latin typeface="+mj-lt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en-US" altLang="ko-KR" sz="1000" dirty="0">
                <a:solidFill>
                  <a:schemeClr val="bg2"/>
                </a:solidFill>
                <a:latin typeface="+mj-lt"/>
              </a:rPr>
              <a:t>1</a:t>
            </a:r>
            <a:endParaRPr lang="ko-KR" alt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EB1768-569B-4827-B84B-183CEF629B11}"/>
              </a:ext>
            </a:extLst>
          </p:cNvPr>
          <p:cNvSpPr txBox="1"/>
          <p:nvPr/>
        </p:nvSpPr>
        <p:spPr>
          <a:xfrm>
            <a:off x="8700241" y="1720287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  <a:latin typeface="+mj-lt"/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en-US" altLang="ko-KR" sz="1000" dirty="0">
                <a:solidFill>
                  <a:schemeClr val="bg2"/>
                </a:solidFill>
                <a:latin typeface="+mj-lt"/>
              </a:rPr>
              <a:t>2</a:t>
            </a:r>
            <a:endParaRPr lang="ko-KR" alt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7278B-520C-4390-8E78-2D2D97A4D5D5}"/>
              </a:ext>
            </a:extLst>
          </p:cNvPr>
          <p:cNvSpPr txBox="1"/>
          <p:nvPr/>
        </p:nvSpPr>
        <p:spPr>
          <a:xfrm>
            <a:off x="8700241" y="2311258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/>
                </a:solidFill>
                <a:latin typeface="+mj-lt"/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en-US" altLang="ko-KR" sz="1000" dirty="0">
                <a:solidFill>
                  <a:schemeClr val="bg2"/>
                </a:solidFill>
                <a:latin typeface="+mj-lt"/>
              </a:rPr>
              <a:t>3</a:t>
            </a:r>
            <a:endParaRPr lang="ko-KR" altLang="en-US" sz="10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7e0d4bdf_2_1061"/>
          <p:cNvSpPr txBox="1">
            <a:spLocks noGrp="1"/>
          </p:cNvSpPr>
          <p:nvPr>
            <p:ph type="title"/>
          </p:nvPr>
        </p:nvSpPr>
        <p:spPr>
          <a:xfrm>
            <a:off x="1143000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5.변수표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" name="Google Shape;172;gac7e0d4bdf_2_1061"/>
          <p:cNvGraphicFramePr/>
          <p:nvPr/>
        </p:nvGraphicFramePr>
        <p:xfrm>
          <a:off x="964200" y="894656"/>
          <a:ext cx="7772400" cy="3474750"/>
        </p:xfrm>
        <a:graphic>
          <a:graphicData uri="http://schemas.openxmlformats.org/drawingml/2006/table">
            <a:tbl>
              <a:tblPr>
                <a:noFill/>
                <a:tableStyleId>{ADD59694-8526-4A2B-9FAF-D8984514F6C8}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900" b="1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name</a:t>
                      </a:r>
                      <a:endParaRPr sz="1900" b="1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900" b="1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type</a:t>
                      </a:r>
                      <a:endParaRPr sz="1900" b="1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900" b="1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info</a:t>
                      </a:r>
                      <a:endParaRPr sz="1900" b="1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a_tag</a:t>
                      </a:r>
                      <a:endParaRPr sz="140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b="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WebElement</a:t>
                      </a:r>
                      <a:endParaRPr sz="1400" b="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a태그 요소를 갖고 있는 항목들만 선택하는 변수명</a:t>
                      </a:r>
                      <a:endParaRPr sz="1200" b="0" u="none" strike="noStrike" cap="none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siteview_text</a:t>
                      </a:r>
                      <a:endParaRPr sz="140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b="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Text</a:t>
                      </a:r>
                      <a:endParaRPr sz="1400" b="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식당 정보 리스트에서 식당정보를</a:t>
                      </a:r>
                      <a:endParaRPr sz="1200" b="0" u="none" strike="noStrike" cap="none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포함한 요소들만 리스트로 묶는 변수명</a:t>
                      </a:r>
                      <a:endParaRPr sz="1200" b="0" u="none" strike="noStrike" cap="none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stores</a:t>
                      </a:r>
                      <a:endParaRPr sz="140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b="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List</a:t>
                      </a:r>
                      <a:endParaRPr sz="1400" b="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네이버지도에서 제공하는 </a:t>
                      </a:r>
                      <a:endParaRPr sz="1200" b="0" u="none" strike="noStrike" cap="none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식당항목들을 리스트로 묶은 변수명</a:t>
                      </a:r>
                      <a:endParaRPr sz="1200" b="0" u="none" strike="noStrike" cap="none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href</a:t>
                      </a:r>
                      <a:endParaRPr sz="140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400" b="0" u="none" strike="noStrike" cap="none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Str</a:t>
                      </a:r>
                      <a:endParaRPr sz="1400" b="0" u="none" strike="noStrike" cap="none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b="0" u="none" strike="noStrike" cap="none" dirty="0">
                          <a:solidFill>
                            <a:srgbClr val="F3F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Href속성을 가진 태그에서 값(문자)을 불러오는 변수명</a:t>
                      </a:r>
                      <a:endParaRPr sz="1200" b="0" u="none" strike="noStrike" cap="none" dirty="0">
                        <a:solidFill>
                          <a:srgbClr val="F3F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3" name="Google Shape;173;gac7e0d4bdf_2_106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174" name="Google Shape;174;gac7e0d4bdf_2_1061"/>
          <p:cNvSpPr/>
          <p:nvPr/>
        </p:nvSpPr>
        <p:spPr>
          <a:xfrm>
            <a:off x="994033" y="4452544"/>
            <a:ext cx="72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https://docs.google.com/spreadsheets/d/1b7KUIFo4B2dMsupj62TxOA0PiafvJuwuEcGFL0XJ-Jo/edit?usp=sharing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7e0d4bdf_2_110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6.시각화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ac7e0d4bdf_2_110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8910D-14CE-4A12-A249-32BBBABD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2197566"/>
            <a:ext cx="7772400" cy="868887"/>
          </a:xfrm>
          <a:prstGeom prst="rect">
            <a:avLst/>
          </a:prstGeom>
        </p:spPr>
      </p:pic>
      <p:pic>
        <p:nvPicPr>
          <p:cNvPr id="181" name="Google Shape;181;gac7e0d4bdf_2_1108" descr="https://lh5.googleusercontent.com/hMcGnssEEQM_78nJPjK7NLetDJwsDE1303n09Qe6MdwUok5iZxst3aGYvgxrjK5bczspu7R-yMjZPgDOd9pYVK6KefPj4iTiDvI7E-xfi2bAWoQIkHEmY0heWXtj6-St_427L4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600" y="894650"/>
            <a:ext cx="7772400" cy="347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B4335C-BEF8-4306-B09B-5068497FC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24" y="894649"/>
            <a:ext cx="5327751" cy="4080742"/>
          </a:xfrm>
          <a:prstGeom prst="rect">
            <a:avLst/>
          </a:prstGeom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6F159FDC-8DA8-41BE-91B7-D1479EDB4C98}"/>
              </a:ext>
            </a:extLst>
          </p:cNvPr>
          <p:cNvSpPr/>
          <p:nvPr/>
        </p:nvSpPr>
        <p:spPr>
          <a:xfrm>
            <a:off x="4172989" y="4731921"/>
            <a:ext cx="266007" cy="3153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7e0d4bdf_2_115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 dirty="0">
                <a:latin typeface="Arial"/>
                <a:ea typeface="Arial"/>
                <a:cs typeface="Arial"/>
                <a:sym typeface="Arial"/>
              </a:rPr>
              <a:t>6.시각화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ac7e0d4bdf_2_115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BE880-208D-412B-AEE6-CF2D6E2F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00316"/>
            <a:ext cx="7464829" cy="3693535"/>
          </a:xfrm>
          <a:prstGeom prst="rect">
            <a:avLst/>
          </a:prstGeom>
        </p:spPr>
      </p:pic>
      <p:sp>
        <p:nvSpPr>
          <p:cNvPr id="8" name="Google Shape;186;gac7e0d4bdf_2_1154">
            <a:extLst>
              <a:ext uri="{FF2B5EF4-FFF2-40B4-BE49-F238E27FC236}">
                <a16:creationId xmlns:a16="http://schemas.microsoft.com/office/drawing/2014/main" id="{33F35B1B-0EC0-4D2B-AA8B-1DB5191265B7}"/>
              </a:ext>
            </a:extLst>
          </p:cNvPr>
          <p:cNvSpPr txBox="1">
            <a:spLocks/>
          </p:cNvSpPr>
          <p:nvPr/>
        </p:nvSpPr>
        <p:spPr>
          <a:xfrm>
            <a:off x="7312423" y="4593851"/>
            <a:ext cx="1831577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ko-KR" altLang="en-US" sz="1100" b="1" dirty="0">
                <a:latin typeface="Arial"/>
                <a:ea typeface="Arial"/>
                <a:cs typeface="Arial"/>
                <a:sym typeface="Arial"/>
                <a:hlinkClick r:id="rId4"/>
              </a:rPr>
              <a:t>링크 </a:t>
            </a:r>
            <a:r>
              <a:rPr lang="en-US" altLang="ko-KR" sz="1100" b="1" dirty="0">
                <a:latin typeface="Arial"/>
                <a:ea typeface="Arial"/>
                <a:cs typeface="Arial"/>
                <a:sym typeface="Arial"/>
                <a:hlinkClick r:id="rId4"/>
              </a:rPr>
              <a:t>: </a:t>
            </a:r>
            <a:r>
              <a:rPr lang="ko-KR" altLang="en-US" sz="1100" b="1" dirty="0">
                <a:latin typeface="Arial"/>
                <a:ea typeface="Arial"/>
                <a:cs typeface="Arial"/>
                <a:sym typeface="Arial"/>
                <a:hlinkClick r:id="rId4"/>
              </a:rPr>
              <a:t>추천 코드</a:t>
            </a:r>
            <a:endParaRPr lang="en-US" altLang="ko-KR" sz="11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c7e0d4bdf_2_1200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ko" dirty="0"/>
              <a:t>어려웠던 점</a:t>
            </a:r>
            <a:endParaRPr dirty="0"/>
          </a:p>
        </p:txBody>
      </p:sp>
      <p:sp>
        <p:nvSpPr>
          <p:cNvPr id="194" name="Google Shape;194;gac7e0d4bdf_2_120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195" name="Google Shape;195;gac7e0d4bdf_2_1200"/>
          <p:cNvSpPr txBox="1"/>
          <p:nvPr/>
        </p:nvSpPr>
        <p:spPr>
          <a:xfrm>
            <a:off x="3262075" y="5143500"/>
            <a:ext cx="6637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 dirty="0">
                <a:solidFill>
                  <a:schemeClr val="hlink"/>
                </a:solidFill>
                <a:hlinkClick r:id="rId3"/>
              </a:rPr>
              <a:t>https://docs.google.com/spreadsheets/d/1VJLqGbWgSiDIrIYgB9JfyCFj60GS8RlmzSk1al0IC1Q/edit#gid=1649424532</a:t>
            </a:r>
            <a:endParaRPr sz="1600" dirty="0">
              <a:solidFill>
                <a:srgbClr val="FFFFFF"/>
              </a:solidFill>
            </a:endParaRPr>
          </a:p>
        </p:txBody>
      </p:sp>
      <p:graphicFrame>
        <p:nvGraphicFramePr>
          <p:cNvPr id="9" name="Google Shape;172;gac7e0d4bdf_2_1061">
            <a:extLst>
              <a:ext uri="{FF2B5EF4-FFF2-40B4-BE49-F238E27FC236}">
                <a16:creationId xmlns:a16="http://schemas.microsoft.com/office/drawing/2014/main" id="{7D37A466-928D-4EC3-BBF8-5F6342084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254841"/>
              </p:ext>
            </p:extLst>
          </p:nvPr>
        </p:nvGraphicFramePr>
        <p:xfrm>
          <a:off x="3866554" y="602442"/>
          <a:ext cx="5040900" cy="3938615"/>
        </p:xfrm>
        <a:graphic>
          <a:graphicData uri="http://schemas.openxmlformats.org/drawingml/2006/table">
            <a:tbl>
              <a:tblPr>
                <a:noFill/>
                <a:tableStyleId>{ADD59694-8526-4A2B-9FAF-D8984514F6C8}</a:tableStyleId>
              </a:tblPr>
              <a:tblGrid>
                <a:gridCol w="12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sym typeface="Quicksand"/>
                        </a:rPr>
                        <a:t>과정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sym typeface="Quicksand"/>
                        </a:rPr>
                        <a:t>어려운 점</a:t>
                      </a:r>
                      <a:endParaRPr lang="en-US" altLang="ko-KR" sz="18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cs typeface="Arial"/>
                          <a:sym typeface="Arial"/>
                        </a:rPr>
                        <a:t>극복</a:t>
                      </a:r>
                      <a:endParaRPr lang="en-US" altLang="ko-KR" sz="18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전처리</a:t>
                      </a:r>
                      <a:endParaRPr lang="en-US" altLang="ko-KR" sz="160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동적페이지 </a:t>
                      </a:r>
                      <a:r>
                        <a:rPr lang="ko-KR" altLang="en-US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크롤링</a:t>
                      </a:r>
                      <a:endParaRPr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낮은 버전 활용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전처리</a:t>
                      </a:r>
                      <a:endParaRPr lang="en-US" altLang="ko-KR" sz="160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크롤링</a:t>
                      </a:r>
                      <a:endParaRPr lang="en-US" altLang="ko-KR"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자동화</a:t>
                      </a:r>
                      <a:endParaRPr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모든 항목을 따로따로 </a:t>
                      </a:r>
                      <a:r>
                        <a:rPr lang="ko-KR" altLang="en-US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크롤링</a:t>
                      </a:r>
                      <a:endParaRPr lang="ko-KR" altLang="en-US"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후처리</a:t>
                      </a:r>
                      <a:endParaRPr sz="160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다른 플랫폼과 연동</a:t>
                      </a:r>
                      <a:endParaRPr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구글링</a:t>
                      </a:r>
                      <a:r>
                        <a:rPr lang="en-US" altLang="ko-KR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Youtube</a:t>
                      </a:r>
                      <a:r>
                        <a:rPr lang="en-US" altLang="ko-KR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질문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2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Quicksand"/>
                          <a:cs typeface="Quicksand"/>
                          <a:sym typeface="Quicksand"/>
                        </a:rPr>
                        <a:t>한계</a:t>
                      </a:r>
                      <a:endParaRPr sz="160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적은 데이터</a:t>
                      </a:r>
                      <a:r>
                        <a:rPr lang="en-US" altLang="ko-KR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 특히</a:t>
                      </a:r>
                      <a:r>
                        <a:rPr lang="en-US" altLang="ko-KR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식당의 수</a:t>
                      </a:r>
                      <a:r>
                        <a:rPr lang="en-US" altLang="ko-KR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심한 </a:t>
                      </a:r>
                      <a:r>
                        <a:rPr lang="ko-KR" altLang="en-US" sz="1600" b="0" u="none" strike="noStrike" cap="none" dirty="0" err="1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메뉴별</a:t>
                      </a: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 편차</a:t>
                      </a:r>
                      <a:endParaRPr lang="en-US" altLang="ko-KR" sz="1600" b="0" u="none" strike="noStrike" cap="none" dirty="0">
                        <a:solidFill>
                          <a:srgbClr val="F3F3F3"/>
                        </a:solidFill>
                        <a:latin typeface="Quicksand" panose="020B0600000101010101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ko-KR" altLang="en-US" sz="1600" b="0" u="none" strike="noStrike" cap="none" dirty="0">
                          <a:solidFill>
                            <a:srgbClr val="F3F3F3"/>
                          </a:solidFill>
                          <a:latin typeface="Quicksand" panose="020B0600000101010101" charset="0"/>
                          <a:ea typeface="Arial"/>
                          <a:cs typeface="Arial"/>
                          <a:sym typeface="Arial"/>
                        </a:rPr>
                        <a:t>제한된 플랫폼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0653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7e0d4bdf_2_1245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ko" sz="1800">
                <a:solidFill>
                  <a:srgbClr val="F3F3F3"/>
                </a:solidFill>
              </a:rPr>
              <a:t>FINISH</a:t>
            </a:r>
            <a:endParaRPr sz="18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ko" sz="1800" b="1">
                <a:solidFill>
                  <a:srgbClr val="F3F3F3"/>
                </a:solidFill>
              </a:rPr>
              <a:t>THANK YOU.</a:t>
            </a:r>
            <a:endParaRPr sz="1800" b="1">
              <a:solidFill>
                <a:srgbClr val="F3F3F3"/>
              </a:solidFill>
            </a:endParaRPr>
          </a:p>
        </p:txBody>
      </p:sp>
      <p:sp>
        <p:nvSpPr>
          <p:cNvPr id="201" name="Google Shape;201;gac7e0d4bdf_2_124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ce4bb8160_0_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ace4bb8160_0_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gace4bb816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ace4bb8160_0_5"/>
          <p:cNvSpPr txBox="1">
            <a:spLocks noGrp="1"/>
          </p:cNvSpPr>
          <p:nvPr>
            <p:ph type="sldNum" idx="4294967295"/>
          </p:nvPr>
        </p:nvSpPr>
        <p:spPr>
          <a:xfrm>
            <a:off x="8488132" y="4774756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"/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c7e0d4bdf_2_20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/>
              <a:t>3</a:t>
            </a:r>
            <a:endParaRPr/>
          </a:p>
        </p:txBody>
      </p:sp>
      <p:pic>
        <p:nvPicPr>
          <p:cNvPr id="86" name="Google Shape;86;gac7e0d4bdf_2_2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1075" y="0"/>
            <a:ext cx="540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ac7e0d4bdf_2_209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1.서비스 목적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컬튜쇼 오프닝송">
            <a:hlinkClick r:id="" action="ppaction://media"/>
            <a:extLst>
              <a:ext uri="{FF2B5EF4-FFF2-40B4-BE49-F238E27FC236}">
                <a16:creationId xmlns:a16="http://schemas.microsoft.com/office/drawing/2014/main" id="{CEFAD767-5BA1-4D75-BB5E-8F4445FEE9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20" end="10740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3157" y="4717376"/>
            <a:ext cx="477520" cy="268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7e0d4bdf_2_290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/>
              <a:t>4</a:t>
            </a:r>
            <a:endParaRPr/>
          </a:p>
        </p:txBody>
      </p:sp>
      <p:pic>
        <p:nvPicPr>
          <p:cNvPr id="93" name="Google Shape;93;gac7e0d4bdf_2_290"/>
          <p:cNvPicPr preferRelativeResize="0"/>
          <p:nvPr/>
        </p:nvPicPr>
        <p:blipFill rotWithShape="1">
          <a:blip r:embed="rId3">
            <a:alphaModFix/>
          </a:blip>
          <a:srcRect t="3120" b="3131"/>
          <a:stretch/>
        </p:blipFill>
        <p:spPr>
          <a:xfrm>
            <a:off x="2861075" y="0"/>
            <a:ext cx="5422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ac7e0d4bdf_2_290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1.서비스 목적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c7e0d4bdf_2_36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00" name="Google Shape;100;gac7e0d4bdf_2_363"/>
          <p:cNvSpPr txBox="1"/>
          <p:nvPr/>
        </p:nvSpPr>
        <p:spPr>
          <a:xfrm>
            <a:off x="6336575" y="1223025"/>
            <a:ext cx="30786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차별성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첫째</a:t>
            </a:r>
            <a:r>
              <a:rPr lang="ko" sz="18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slack으로 메시지 전송</a:t>
            </a: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둘째</a:t>
            </a:r>
            <a:r>
              <a:rPr lang="ko" sz="18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고르기 쉬운 툴</a:t>
            </a: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셋째</a:t>
            </a:r>
            <a:r>
              <a:rPr lang="ko" sz="18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수강생들의 리뷰 사용</a:t>
            </a: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gac7e0d4bdf_2_363"/>
          <p:cNvSpPr txBox="1"/>
          <p:nvPr/>
        </p:nvSpPr>
        <p:spPr>
          <a:xfrm>
            <a:off x="764225" y="3564675"/>
            <a:ext cx="8746500" cy="2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" sz="1700" b="1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타사이트의 단점</a:t>
            </a:r>
            <a:endParaRPr sz="1700" b="1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          </a:t>
            </a:r>
            <a:r>
              <a:rPr lang="ko" sz="1900" b="1" i="0" u="none" strike="noStrike" cap="none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첫째</a:t>
            </a:r>
            <a:r>
              <a:rPr lang="ko" sz="19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검색을해서 들어가야한다는 번거로움 </a:t>
            </a:r>
            <a:endParaRPr sz="19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1" i="0" u="none" strike="noStrike" cap="none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둘째</a:t>
            </a:r>
            <a:r>
              <a:rPr lang="ko" sz="19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범위가 광범위 뭘먹어야할지 모르는데 너무 많아서 고르기가 어려움</a:t>
            </a:r>
            <a:endParaRPr sz="19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2" name="Google Shape;102;gac7e0d4bdf_2_363"/>
          <p:cNvPicPr preferRelativeResize="0"/>
          <p:nvPr/>
        </p:nvPicPr>
        <p:blipFill rotWithShape="1">
          <a:blip r:embed="rId3">
            <a:alphaModFix/>
          </a:blip>
          <a:srcRect t="1522" b="1530"/>
          <a:stretch/>
        </p:blipFill>
        <p:spPr>
          <a:xfrm>
            <a:off x="1180400" y="1140300"/>
            <a:ext cx="2210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ac7e0d4bdf_2_3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0288" y="11402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c7e0d4bdf_2_363"/>
          <p:cNvSpPr txBox="1"/>
          <p:nvPr/>
        </p:nvSpPr>
        <p:spPr>
          <a:xfrm>
            <a:off x="2545600" y="503850"/>
            <a:ext cx="26352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타사 사이트</a:t>
            </a:r>
            <a:endParaRPr sz="2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ac7e0d4bdf_2_363"/>
          <p:cNvSpPr/>
          <p:nvPr/>
        </p:nvSpPr>
        <p:spPr>
          <a:xfrm>
            <a:off x="1937150" y="980513"/>
            <a:ext cx="3201300" cy="246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ac7e0d4bdf_2_363"/>
          <p:cNvSpPr/>
          <p:nvPr/>
        </p:nvSpPr>
        <p:spPr>
          <a:xfrm>
            <a:off x="3111150" y="3387625"/>
            <a:ext cx="548700" cy="418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6D9EE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ac7e0d4bdf_2_363"/>
          <p:cNvSpPr/>
          <p:nvPr/>
        </p:nvSpPr>
        <p:spPr>
          <a:xfrm flipH="1">
            <a:off x="5787875" y="2158407"/>
            <a:ext cx="548700" cy="501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c7e0d4bdf_2_36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"/>
              <a:t>5</a:t>
            </a:r>
            <a:endParaRPr/>
          </a:p>
        </p:txBody>
      </p:sp>
      <p:sp>
        <p:nvSpPr>
          <p:cNvPr id="109" name="Google Shape;109;gac7e0d4bdf_2_363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2.서비스 개요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ac7e0d4bdf_2_44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-12" y="985925"/>
            <a:ext cx="3842700" cy="38424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" name="Google Shape;115;gac7e0d4bdf_2_443"/>
          <p:cNvSpPr txBox="1">
            <a:spLocks noGrp="1"/>
          </p:cNvSpPr>
          <p:nvPr>
            <p:ph type="body" idx="1"/>
          </p:nvPr>
        </p:nvSpPr>
        <p:spPr>
          <a:xfrm>
            <a:off x="4196750" y="1671150"/>
            <a:ext cx="5516400" cy="1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200" b="1">
                <a:highlight>
                  <a:srgbClr val="999999"/>
                </a:highlight>
                <a:latin typeface="Arial"/>
                <a:ea typeface="Arial"/>
                <a:cs typeface="Arial"/>
                <a:sym typeface="Arial"/>
              </a:rPr>
              <a:t>근처 추천 음식점</a:t>
            </a:r>
            <a:endParaRPr sz="3200" b="1">
              <a:highlight>
                <a:srgbClr val="99999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ac7e0d4bdf_2_44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/>
              <a:t>6</a:t>
            </a:r>
            <a:endParaRPr/>
          </a:p>
        </p:txBody>
      </p:sp>
      <p:sp>
        <p:nvSpPr>
          <p:cNvPr id="117" name="Google Shape;117;gac7e0d4bdf_2_443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3.차별화 전략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ac7e0d4bdf_2_517"/>
          <p:cNvPicPr preferRelativeResize="0"/>
          <p:nvPr/>
        </p:nvPicPr>
        <p:blipFill rotWithShape="1">
          <a:blip r:embed="rId3">
            <a:alphaModFix/>
          </a:blip>
          <a:srcRect t="2079" b="2078"/>
          <a:stretch/>
        </p:blipFill>
        <p:spPr>
          <a:xfrm>
            <a:off x="-12" y="894650"/>
            <a:ext cx="3842700" cy="38424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gac7e0d4bdf_2_517"/>
          <p:cNvSpPr txBox="1">
            <a:spLocks noGrp="1"/>
          </p:cNvSpPr>
          <p:nvPr>
            <p:ph type="body" idx="1"/>
          </p:nvPr>
        </p:nvSpPr>
        <p:spPr>
          <a:xfrm>
            <a:off x="3921825" y="939675"/>
            <a:ext cx="5061300" cy="13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54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54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200" b="1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3200" b="1">
                <a:solidFill>
                  <a:srgbClr val="FFFFFF"/>
                </a:solidFill>
                <a:highlight>
                  <a:srgbClr val="999999"/>
                </a:highlight>
                <a:latin typeface="Arial"/>
                <a:ea typeface="Arial"/>
                <a:cs typeface="Arial"/>
                <a:sym typeface="Arial"/>
              </a:rPr>
              <a:t>학원 수강생들 생생한리뷰</a:t>
            </a:r>
            <a:endParaRPr sz="3500">
              <a:highlight>
                <a:srgbClr val="999999"/>
              </a:highlight>
            </a:endParaRPr>
          </a:p>
        </p:txBody>
      </p:sp>
      <p:sp>
        <p:nvSpPr>
          <p:cNvPr id="124" name="Google Shape;124;gac7e0d4bdf_2_5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/>
              <a:t>7</a:t>
            </a:r>
            <a:endParaRPr/>
          </a:p>
        </p:txBody>
      </p:sp>
      <p:sp>
        <p:nvSpPr>
          <p:cNvPr id="125" name="Google Shape;125;gac7e0d4bdf_2_517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3.차별화 전략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ac7e0d4bdf_2_604"/>
          <p:cNvPicPr preferRelativeResize="0"/>
          <p:nvPr/>
        </p:nvPicPr>
        <p:blipFill rotWithShape="1">
          <a:blip r:embed="rId3">
            <a:alphaModFix/>
          </a:blip>
          <a:srcRect r="34891"/>
          <a:stretch/>
        </p:blipFill>
        <p:spPr>
          <a:xfrm>
            <a:off x="-12" y="985925"/>
            <a:ext cx="3842700" cy="3842400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" name="Google Shape;131;gac7e0d4bdf_2_604"/>
          <p:cNvSpPr txBox="1">
            <a:spLocks noGrp="1"/>
          </p:cNvSpPr>
          <p:nvPr>
            <p:ph type="body" idx="1"/>
          </p:nvPr>
        </p:nvSpPr>
        <p:spPr>
          <a:xfrm>
            <a:off x="4572000" y="1915250"/>
            <a:ext cx="4572000" cy="23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54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3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FFFF"/>
                </a:solidFill>
                <a:highlight>
                  <a:srgbClr val="999999"/>
                </a:highlight>
                <a:latin typeface="Arial"/>
                <a:ea typeface="Arial"/>
                <a:cs typeface="Arial"/>
                <a:sym typeface="Arial"/>
              </a:rPr>
              <a:t>slack 사용자에게 </a:t>
            </a:r>
            <a:endParaRPr sz="3200" b="1">
              <a:solidFill>
                <a:srgbClr val="FFFFFF"/>
              </a:solidFill>
              <a:highlight>
                <a:srgbClr val="99999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FFFF"/>
                </a:solidFill>
                <a:highlight>
                  <a:srgbClr val="999999"/>
                </a:highlight>
                <a:latin typeface="Arial"/>
                <a:ea typeface="Arial"/>
                <a:cs typeface="Arial"/>
                <a:sym typeface="Arial"/>
              </a:rPr>
              <a:t>메시지로 음식점</a:t>
            </a:r>
            <a:endParaRPr sz="3200" b="1">
              <a:solidFill>
                <a:srgbClr val="FFFFFF"/>
              </a:solidFill>
              <a:highlight>
                <a:srgbClr val="99999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FFFF"/>
                </a:solidFill>
                <a:highlight>
                  <a:srgbClr val="999999"/>
                </a:highlight>
                <a:latin typeface="Arial"/>
                <a:ea typeface="Arial"/>
                <a:cs typeface="Arial"/>
                <a:sym typeface="Arial"/>
              </a:rPr>
              <a:t>정보 보내기</a:t>
            </a:r>
            <a:endParaRPr sz="3200" b="1">
              <a:solidFill>
                <a:srgbClr val="FFFFFF"/>
              </a:solidFill>
              <a:highlight>
                <a:srgbClr val="99999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3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300"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/>
          </a:p>
        </p:txBody>
      </p:sp>
      <p:sp>
        <p:nvSpPr>
          <p:cNvPr id="132" name="Google Shape;132;gac7e0d4bdf_2_60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"/>
              <a:t>8</a:t>
            </a:r>
            <a:endParaRPr/>
          </a:p>
        </p:txBody>
      </p:sp>
      <p:sp>
        <p:nvSpPr>
          <p:cNvPr id="133" name="Google Shape;133;gac7e0d4bdf_2_604"/>
          <p:cNvSpPr txBox="1">
            <a:spLocks noGrp="1"/>
          </p:cNvSpPr>
          <p:nvPr>
            <p:ph type="title"/>
          </p:nvPr>
        </p:nvSpPr>
        <p:spPr>
          <a:xfrm>
            <a:off x="1143000" y="54526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3.차별화 전략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ce4bb8160_0_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ce4bb8160_0_29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gace4bb816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13522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13522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13522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135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213522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269</Words>
  <Application>Microsoft Office PowerPoint</Application>
  <PresentationFormat>화면 슬라이드 쇼(16:9)</PresentationFormat>
  <Paragraphs>102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Quicksand</vt:lpstr>
      <vt:lpstr>Arial</vt:lpstr>
      <vt:lpstr>Impact</vt:lpstr>
      <vt:lpstr>Eleanor template</vt:lpstr>
      <vt:lpstr>PowerPoint 프레젠테이션</vt:lpstr>
      <vt:lpstr>PowerPoint 프레젠테이션</vt:lpstr>
      <vt:lpstr>1.서비스 목적</vt:lpstr>
      <vt:lpstr>1.서비스 목적</vt:lpstr>
      <vt:lpstr>2.서비스 개요</vt:lpstr>
      <vt:lpstr>3.차별화 전략</vt:lpstr>
      <vt:lpstr>3.차별화 전략</vt:lpstr>
      <vt:lpstr>3.차별화 전략</vt:lpstr>
      <vt:lpstr>PowerPoint 프레젠테이션</vt:lpstr>
      <vt:lpstr>PowerPoint 프레젠테이션</vt:lpstr>
      <vt:lpstr>5.사용자 흐름도</vt:lpstr>
      <vt:lpstr>5.개발 도구</vt:lpstr>
      <vt:lpstr>5.흐름도</vt:lpstr>
      <vt:lpstr>5.변수표</vt:lpstr>
      <vt:lpstr>6.시각화</vt:lpstr>
      <vt:lpstr>6.시각화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weiter</dc:creator>
  <cp:lastModifiedBy>LIEBE ICH</cp:lastModifiedBy>
  <cp:revision>24</cp:revision>
  <dcterms:modified xsi:type="dcterms:W3CDTF">2020-11-27T08:06:24Z</dcterms:modified>
</cp:coreProperties>
</file>